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61" autoAdjust="0"/>
  </p:normalViewPr>
  <p:slideViewPr>
    <p:cSldViewPr>
      <p:cViewPr varScale="1">
        <p:scale>
          <a:sx n="79" d="100"/>
          <a:sy n="79" d="100"/>
        </p:scale>
        <p:origin x="-8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FB15CE-EFF9-4FA5-95CB-F8E3E0CD49AD}" type="datetimeFigureOut">
              <a:rPr lang="en-US" smtClean="0"/>
              <a:pPr/>
              <a:t>10/27/2009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DEB92A-B5CB-47D9-B552-10409397B29A}"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74B16-BC9A-4625-B44C-7D736AB7CF7E}" type="datetimeFigureOut">
              <a:rPr lang="en-US" smtClean="0"/>
              <a:pPr/>
              <a:t>10/27/2009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5E0A4-3430-4B08-9259-D1CF8F7D0FB1}"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Hugsun mín um innlegg í þessa kynningu var að hafa það ekki tengt starfi mínu eða vinnunni almennt. Ég vildi tala um það sem hefur fylgt Íslendingum frá landnámi til okkar daga, kýr,</a:t>
            </a:r>
            <a:r>
              <a:rPr lang="is-IS" baseline="0" dirty="0" smtClean="0"/>
              <a:t> nýting afurðanna og breytingu á húsum og úrvinnslu. Þróun búskapar hefur þýtt að ekki eru kýrnar lengur hafðar til lífsbjargar. Í dag er kúabúskapur orðinn einn af iðnaðinum í landinu.</a:t>
            </a:r>
            <a:endParaRPr lang="en-US" dirty="0"/>
          </a:p>
        </p:txBody>
      </p:sp>
      <p:sp>
        <p:nvSpPr>
          <p:cNvPr id="4" name="Slide Number Placeholder 3"/>
          <p:cNvSpPr>
            <a:spLocks noGrp="1"/>
          </p:cNvSpPr>
          <p:nvPr>
            <p:ph type="sldNum" sz="quarter" idx="10"/>
          </p:nvPr>
        </p:nvSpPr>
        <p:spPr/>
        <p:txBody>
          <a:bodyPr/>
          <a:lstStyle/>
          <a:p>
            <a:fld id="{7B55E0A4-3430-4B08-9259-D1CF8F7D0FB1}" type="slidenum">
              <a:rPr lang="en-US" smtClean="0"/>
              <a:pPr/>
              <a:t>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Mjólkurafurðirnar hafa verið vinsælar hjá fólki á öllum aldri um langan tíma. Tegundunum hefur fjölgað mikið á undanförnum áratugum. Sjálfvirkni mjólkurstöðvanna hefur líka aukist stórum. Gæði framleiðslunnar eru undir stöðugu eftirliti</a:t>
            </a:r>
            <a:r>
              <a:rPr lang="is-IS" baseline="0" dirty="0" smtClean="0"/>
              <a:t>. Mjólk er viðkvæm matvara og verður að vera örugg fyrir neytandan.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Kýr voru fluttar hingað til lands í landnámi.</a:t>
            </a:r>
            <a:r>
              <a:rPr lang="is-IS" baseline="0" dirty="0" smtClean="0"/>
              <a:t> Landnámsmenn og konur voru flestöll frá Noregi. Reynsla þeirra sem þar bjuggu sýndi fólki að það átti að taka kýrnar með þegar flutt var til annars lands sem var numið.</a:t>
            </a:r>
          </a:p>
          <a:p>
            <a:r>
              <a:rPr lang="is-IS" baseline="0" dirty="0" smtClean="0"/>
              <a:t>Kýrnar hafa verið hafðar með öðrum skepnum undir þiljum á skipunum yfir hafið. Síðan fluttar frá skipi á þann stað sem sest var að á.</a:t>
            </a:r>
          </a:p>
          <a:p>
            <a:r>
              <a:rPr lang="is-IS" baseline="0" dirty="0" smtClean="0"/>
              <a:t>Flutningur búsmalanns var eitt af því sem gera varð þegar nýtt land var numið. Fólk varð að lifa af landinu og því sem á því gekk.</a:t>
            </a:r>
          </a:p>
          <a:p>
            <a:r>
              <a:rPr lang="is-IS" baseline="0" dirty="0" smtClean="0"/>
              <a:t>Við nám landsins til eignar voru gerðar reglur um það hvernig landið var afmarkað. Karlmenn numu það land sem þeir gátu hlaupið um með kyndil frá sólaruppkomu til sólarlags. Konur aftur á móti numu og eignuðust það land sem þær gátu gengið um á sama tíma með kú í taumi.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Allt frá landnámi voru kýrnar</a:t>
            </a:r>
            <a:r>
              <a:rPr lang="is-IS" baseline="0" dirty="0" smtClean="0"/>
              <a:t> mjólkaðar. Afurðirnar voru þá notaðar til næringar fyrir fólkið. Fjós landnámsmannanna hafa verið knöpp eða jafnvel engin til að byrja með en til að halda lífi í skepnunum hafa menn fljótlega þurft að gera hús eða skjól fyrir búsmalann.</a:t>
            </a:r>
          </a:p>
          <a:p>
            <a:r>
              <a:rPr lang="is-IS" baseline="0" dirty="0" smtClean="0"/>
              <a:t>Úrvinnsla afurðanna var í upphafi líklega ekki mikil. Skyrgerð er þekkt allt frá landnámi og sennilega hefur skyrgerð flust með landnámsmönnunum frá norðurlöndunum. Þar var skyrgerð á tímum landnáms Íslands. Orðið skyr er enn notað í vestur Noregi. Af norðurlöndunum er skyr aðeins gert á Íslandi í dag. Í Bandaríkjunum eru menn farnir að gera skyr eftir íslenskri fyrirmynd.</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Ég hef ekki fundið mynd af eldri</a:t>
            </a:r>
            <a:r>
              <a:rPr lang="is-IS" baseline="0" dirty="0" smtClean="0"/>
              <a:t> fjósrústum en þessum frá Fornufjósum í Álftaveri. Þessi rúst er frá því um árið 1700.</a:t>
            </a:r>
          </a:p>
          <a:p>
            <a:r>
              <a:rPr lang="is-IS" baseline="0" dirty="0" smtClean="0"/>
              <a:t>Síðan er mynd af grunni krossfjós frá Húsum í Ásahreppi. Þessi tóft er frá endurbyggingu fjóssins í byggðasafninu í Skógum.</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Með tímanum fóru bændur að byggja skárri fjós yfir kýrnar. Það var gert til þess að skepnunum liði betur.</a:t>
            </a:r>
            <a:r>
              <a:rPr lang="is-IS" baseline="0" dirty="0" smtClean="0"/>
              <a:t> Voru þá í skárri húsum. Sum staðar gerðu menn enn betur og byggðu íverur manna ofan á fjósin. Þessi byggingagerð hefur verið kölluð fjósbaðstofur. Þær voru þá hitaðar upp með ylnum frá kúnum. Þórður Tómasson safnvörður í Byggðasafninu í Skógum lét endurbyggja þessa fjósbaðsstofu frá Skál á Síðu. Þórður sagði mér að misjafnt hafi verið hversu mikið ilmur kúnna kom upp í baðstofuna. Hún amma mín sem var fædd 1918 sagði mér að á sumum bæjum hafi fjósalyktin verið sterk í baðstofunum.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Byggingarnar breyttust</a:t>
            </a:r>
            <a:r>
              <a:rPr lang="is-IS" baseline="0" dirty="0" smtClean="0"/>
              <a:t> og urðu sífellt betri. Fjósin voru oft enn sambyggð öðrum húsum sem búpeningur var í. Þau voru þá tengd í gegnum hlöðu, við súrheysgryfju eða heystæði. Með þessum breytingum á húsum varð gerbreyting á öllum aðbúnaði. Vagnar voru notaðir til að færa skepnum fóður í stærri fjósunum og mykjan fór í safnþró sem gerði nýtingu hennar mun auðveldari.</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Mjólkun</a:t>
            </a:r>
            <a:r>
              <a:rPr lang="is-IS" baseline="0" dirty="0" smtClean="0"/>
              <a:t> kúnna var í fyrstu eingöngu gerð með höndum. Kýrnar voru handmjólkaðar tvisvar hvern dag meðan þær mjólkuðu. Þetta hefur breyst mikið. Á síðustu öld var farið að nota vélar við mjaltirnar. Nú eru mjaltir víða gerðar með vélmennum sem kýrnar fara sjálfar í þá venjulega þrisvar hvern dag sem þær mjólka.</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Úrvinnsla afurðanna hefur breyst mikið fá því að sýruáman var eina úrvinnsluleiðin.</a:t>
            </a:r>
            <a:r>
              <a:rPr lang="is-IS" baseline="0" dirty="0" smtClean="0"/>
              <a:t> Menn fóru að fleyta rjómann af mjólkinni og nota. Menn fóru að strokka rjómann til smjörgerðar. Strokkarnir breyttust úr því að vera hólkar með skafti í tæki með tannhjólum og sveif. Þá voru til skilvindur sem voru notaðar til að aðskilja rjóma og undanrennu til úrvinnslu.</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Bændur fóru í byrjun tuttugustu aldarinnar að stofna samvinnufélög um úrvinnslu afurðanna. Rjómabú voru víða um landið,</a:t>
            </a:r>
            <a:r>
              <a:rPr lang="is-IS" baseline="0" dirty="0" smtClean="0"/>
              <a:t> þau fyrstu voru stofnuð um 1903. Þeim fjölgaði fljótt og urðu flest 34 um 1910. Rjómabúin störfuðu til ársins 1927.</a:t>
            </a:r>
          </a:p>
          <a:p>
            <a:r>
              <a:rPr lang="is-IS" baseline="0" dirty="0" smtClean="0"/>
              <a:t>Um 1927 var farið að stofna mjólkurbú. Þetta voru samvinnufélög sem leystu af úrvinnsluna í nágrenni bændanna í rjómabúunum. Mjólkin var sótt til bændanna, fyrst á mjólkurbrúsum á brúsapallana á flutningabílum. Síðan var farið að sækja mjólkina heim á bæi á tankbílum sem sugu hana upp úr mjólkurtönkum. Kældum tönkum sem voru í mjólkurhúsunum, áföstum við fjósin.</a:t>
            </a:r>
            <a:r>
              <a:rPr lang="is-IS" dirty="0" smtClean="0"/>
              <a:t> Tankbílarnir eða mjólkurbílarnir fluttu afurðirnar í mjólkurbúin.</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B55E0A4-3430-4B08-9259-D1CF8F7D0F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01828-DA64-4D4A-9B3F-FF823CE166C6}" type="datetime1">
              <a:rPr lang="en-US" smtClean="0"/>
              <a:pPr/>
              <a:t>10/27/2009</a:t>
            </a:fld>
            <a:endParaRPr lang="en-US"/>
          </a:p>
        </p:txBody>
      </p:sp>
      <p:sp>
        <p:nvSpPr>
          <p:cNvPr id="5" name="Footer Placeholder 4"/>
          <p:cNvSpPr>
            <a:spLocks noGrp="1"/>
          </p:cNvSpPr>
          <p:nvPr>
            <p:ph type="ftr" sz="quarter" idx="11"/>
          </p:nvPr>
        </p:nvSpPr>
        <p:spPr/>
        <p:txBody>
          <a:bodyPr/>
          <a:lstStyle/>
          <a:p>
            <a:r>
              <a:rPr lang="en-US" smtClean="0"/>
              <a:t>Njörður Helgason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5C1D8-1DE8-42C2-BFBD-0FF25D9AE3E5}" type="datetime1">
              <a:rPr lang="en-US" smtClean="0"/>
              <a:pPr/>
              <a:t>10/27/2009</a:t>
            </a:fld>
            <a:endParaRPr lang="en-US"/>
          </a:p>
        </p:txBody>
      </p:sp>
      <p:sp>
        <p:nvSpPr>
          <p:cNvPr id="5" name="Footer Placeholder 4"/>
          <p:cNvSpPr>
            <a:spLocks noGrp="1"/>
          </p:cNvSpPr>
          <p:nvPr>
            <p:ph type="ftr" sz="quarter" idx="11"/>
          </p:nvPr>
        </p:nvSpPr>
        <p:spPr/>
        <p:txBody>
          <a:bodyPr/>
          <a:lstStyle/>
          <a:p>
            <a:r>
              <a:rPr lang="en-US" smtClean="0"/>
              <a:t>Njörður Helgason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3C89-593D-4E3B-B8DF-EA36D1DC50DC}" type="datetime1">
              <a:rPr lang="en-US" smtClean="0"/>
              <a:pPr/>
              <a:t>10/27/2009</a:t>
            </a:fld>
            <a:endParaRPr lang="en-US"/>
          </a:p>
        </p:txBody>
      </p:sp>
      <p:sp>
        <p:nvSpPr>
          <p:cNvPr id="5" name="Footer Placeholder 4"/>
          <p:cNvSpPr>
            <a:spLocks noGrp="1"/>
          </p:cNvSpPr>
          <p:nvPr>
            <p:ph type="ftr" sz="quarter" idx="11"/>
          </p:nvPr>
        </p:nvSpPr>
        <p:spPr/>
        <p:txBody>
          <a:bodyPr/>
          <a:lstStyle/>
          <a:p>
            <a:r>
              <a:rPr lang="en-US" smtClean="0"/>
              <a:t>Njörður Helgason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D5501-799C-4454-BCAE-3F0283013FD4}" type="datetime1">
              <a:rPr lang="en-US" smtClean="0"/>
              <a:pPr/>
              <a:t>10/27/2009</a:t>
            </a:fld>
            <a:endParaRPr lang="en-US"/>
          </a:p>
        </p:txBody>
      </p:sp>
      <p:sp>
        <p:nvSpPr>
          <p:cNvPr id="5" name="Footer Placeholder 4"/>
          <p:cNvSpPr>
            <a:spLocks noGrp="1"/>
          </p:cNvSpPr>
          <p:nvPr>
            <p:ph type="ftr" sz="quarter" idx="11"/>
          </p:nvPr>
        </p:nvSpPr>
        <p:spPr/>
        <p:txBody>
          <a:bodyPr/>
          <a:lstStyle/>
          <a:p>
            <a:r>
              <a:rPr lang="en-US" smtClean="0"/>
              <a:t>Njörður Helgason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F3A5D-BFA7-473E-8B41-4CB674C738FC}" type="datetime1">
              <a:rPr lang="en-US" smtClean="0"/>
              <a:pPr/>
              <a:t>10/27/2009</a:t>
            </a:fld>
            <a:endParaRPr lang="en-US"/>
          </a:p>
        </p:txBody>
      </p:sp>
      <p:sp>
        <p:nvSpPr>
          <p:cNvPr id="5" name="Footer Placeholder 4"/>
          <p:cNvSpPr>
            <a:spLocks noGrp="1"/>
          </p:cNvSpPr>
          <p:nvPr>
            <p:ph type="ftr" sz="quarter" idx="11"/>
          </p:nvPr>
        </p:nvSpPr>
        <p:spPr/>
        <p:txBody>
          <a:bodyPr/>
          <a:lstStyle/>
          <a:p>
            <a:r>
              <a:rPr lang="en-US" smtClean="0"/>
              <a:t>Njörður Helgason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867B1-03E5-43F1-ABF5-770B8FAEF225}" type="datetime1">
              <a:rPr lang="en-US" smtClean="0"/>
              <a:pPr/>
              <a:t>10/27/2009</a:t>
            </a:fld>
            <a:endParaRPr lang="en-US"/>
          </a:p>
        </p:txBody>
      </p:sp>
      <p:sp>
        <p:nvSpPr>
          <p:cNvPr id="6" name="Footer Placeholder 5"/>
          <p:cNvSpPr>
            <a:spLocks noGrp="1"/>
          </p:cNvSpPr>
          <p:nvPr>
            <p:ph type="ftr" sz="quarter" idx="11"/>
          </p:nvPr>
        </p:nvSpPr>
        <p:spPr/>
        <p:txBody>
          <a:bodyPr/>
          <a:lstStyle/>
          <a:p>
            <a:r>
              <a:rPr lang="en-US" smtClean="0"/>
              <a:t>Njörður Helgason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62D1E6-6441-476F-81B2-685C2747D866}" type="datetime1">
              <a:rPr lang="en-US" smtClean="0"/>
              <a:pPr/>
              <a:t>10/27/2009</a:t>
            </a:fld>
            <a:endParaRPr lang="en-US"/>
          </a:p>
        </p:txBody>
      </p:sp>
      <p:sp>
        <p:nvSpPr>
          <p:cNvPr id="8" name="Footer Placeholder 7"/>
          <p:cNvSpPr>
            <a:spLocks noGrp="1"/>
          </p:cNvSpPr>
          <p:nvPr>
            <p:ph type="ftr" sz="quarter" idx="11"/>
          </p:nvPr>
        </p:nvSpPr>
        <p:spPr/>
        <p:txBody>
          <a:bodyPr/>
          <a:lstStyle/>
          <a:p>
            <a:r>
              <a:rPr lang="en-US" smtClean="0"/>
              <a:t>Njörður Helgason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B048E-03E8-417B-931F-1FA13F7B5247}" type="datetime1">
              <a:rPr lang="en-US" smtClean="0"/>
              <a:pPr/>
              <a:t>10/27/2009</a:t>
            </a:fld>
            <a:endParaRPr lang="en-US"/>
          </a:p>
        </p:txBody>
      </p:sp>
      <p:sp>
        <p:nvSpPr>
          <p:cNvPr id="4" name="Footer Placeholder 3"/>
          <p:cNvSpPr>
            <a:spLocks noGrp="1"/>
          </p:cNvSpPr>
          <p:nvPr>
            <p:ph type="ftr" sz="quarter" idx="11"/>
          </p:nvPr>
        </p:nvSpPr>
        <p:spPr/>
        <p:txBody>
          <a:bodyPr/>
          <a:lstStyle/>
          <a:p>
            <a:r>
              <a:rPr lang="en-US" smtClean="0"/>
              <a:t>Njörður Helgason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CFAB6-8C36-4B6F-B360-662734313062}" type="datetime1">
              <a:rPr lang="en-US" smtClean="0"/>
              <a:pPr/>
              <a:t>10/27/2009</a:t>
            </a:fld>
            <a:endParaRPr lang="en-US"/>
          </a:p>
        </p:txBody>
      </p:sp>
      <p:sp>
        <p:nvSpPr>
          <p:cNvPr id="3" name="Footer Placeholder 2"/>
          <p:cNvSpPr>
            <a:spLocks noGrp="1"/>
          </p:cNvSpPr>
          <p:nvPr>
            <p:ph type="ftr" sz="quarter" idx="11"/>
          </p:nvPr>
        </p:nvSpPr>
        <p:spPr/>
        <p:txBody>
          <a:bodyPr/>
          <a:lstStyle/>
          <a:p>
            <a:r>
              <a:rPr lang="en-US" smtClean="0"/>
              <a:t>Njörður Helgason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8C9B5-49EE-4695-999A-3CE5727C53CD}" type="datetime1">
              <a:rPr lang="en-US" smtClean="0"/>
              <a:pPr/>
              <a:t>10/27/2009</a:t>
            </a:fld>
            <a:endParaRPr lang="en-US"/>
          </a:p>
        </p:txBody>
      </p:sp>
      <p:sp>
        <p:nvSpPr>
          <p:cNvPr id="6" name="Footer Placeholder 5"/>
          <p:cNvSpPr>
            <a:spLocks noGrp="1"/>
          </p:cNvSpPr>
          <p:nvPr>
            <p:ph type="ftr" sz="quarter" idx="11"/>
          </p:nvPr>
        </p:nvSpPr>
        <p:spPr/>
        <p:txBody>
          <a:bodyPr/>
          <a:lstStyle/>
          <a:p>
            <a:r>
              <a:rPr lang="en-US" smtClean="0"/>
              <a:t>Njörður Helgason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F2578-C10B-4701-8543-928782FF2AE6}" type="datetime1">
              <a:rPr lang="en-US" smtClean="0"/>
              <a:pPr/>
              <a:t>10/27/2009</a:t>
            </a:fld>
            <a:endParaRPr lang="en-US"/>
          </a:p>
        </p:txBody>
      </p:sp>
      <p:sp>
        <p:nvSpPr>
          <p:cNvPr id="6" name="Footer Placeholder 5"/>
          <p:cNvSpPr>
            <a:spLocks noGrp="1"/>
          </p:cNvSpPr>
          <p:nvPr>
            <p:ph type="ftr" sz="quarter" idx="11"/>
          </p:nvPr>
        </p:nvSpPr>
        <p:spPr/>
        <p:txBody>
          <a:bodyPr/>
          <a:lstStyle/>
          <a:p>
            <a:r>
              <a:rPr lang="en-US" smtClean="0"/>
              <a:t>Njörður Helgason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E5C37-8529-47E0-A8EE-2710FFD7A73F}" type="datetime1">
              <a:rPr lang="en-US" smtClean="0"/>
              <a:pPr/>
              <a:t>10/27/2009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Njörður Helgason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is-IS" dirty="0" smtClean="0"/>
              <a:t>Mjólkurkýr og nýting afurðanna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p:cNvPicPr>
            <a:picLocks noChangeAspect="1" noChangeArrowheads="1"/>
          </p:cNvPicPr>
          <p:nvPr/>
        </p:nvPicPr>
        <p:blipFill>
          <a:blip r:embed="rId3"/>
          <a:srcRect/>
          <a:stretch>
            <a:fillRect/>
          </a:stretch>
        </p:blipFill>
        <p:spPr bwMode="auto">
          <a:xfrm>
            <a:off x="1219200" y="1600200"/>
            <a:ext cx="6867810" cy="4572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Njörður Helgason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219200"/>
          </a:xfrm>
          <a:noFill/>
        </p:spPr>
        <p:txBody>
          <a:bodyPr>
            <a:normAutofit fontScale="90000"/>
          </a:bodyPr>
          <a:lstStyle/>
          <a:p>
            <a:r>
              <a:rPr lang="is-IS" b="1" dirty="0" smtClean="0"/>
              <a:t>Afurðir gleðja neytendur og bændur</a:t>
            </a:r>
            <a:endParaRPr lang="en-US" b="1" dirty="0"/>
          </a:p>
        </p:txBody>
      </p:sp>
      <p:sp>
        <p:nvSpPr>
          <p:cNvPr id="4" name="Footer Placeholder 3"/>
          <p:cNvSpPr>
            <a:spLocks noGrp="1"/>
          </p:cNvSpPr>
          <p:nvPr>
            <p:ph type="ftr" sz="quarter" idx="11"/>
          </p:nvPr>
        </p:nvSpPr>
        <p:spPr/>
        <p:txBody>
          <a:bodyPr/>
          <a:lstStyle/>
          <a:p>
            <a:r>
              <a:rPr lang="en-US" smtClean="0"/>
              <a:t>Njörður Helgason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838200" y="1219200"/>
            <a:ext cx="7467600" cy="54219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b="1" dirty="0" smtClean="0"/>
              <a:t>Skál og þakkir!</a:t>
            </a:r>
            <a:endParaRPr lang="en-US" b="1" dirty="0"/>
          </a:p>
        </p:txBody>
      </p:sp>
      <p:sp>
        <p:nvSpPr>
          <p:cNvPr id="4" name="Footer Placeholder 3"/>
          <p:cNvSpPr>
            <a:spLocks noGrp="1"/>
          </p:cNvSpPr>
          <p:nvPr>
            <p:ph type="ftr" sz="quarter" idx="11"/>
          </p:nvPr>
        </p:nvSpPr>
        <p:spPr/>
        <p:txBody>
          <a:bodyPr/>
          <a:lstStyle/>
          <a:p>
            <a:r>
              <a:rPr lang="en-US" smtClean="0"/>
              <a:t>Njörður Helgason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762000" y="1219200"/>
            <a:ext cx="7657188" cy="50537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Upphafið á Íslandi</a:t>
            </a:r>
            <a:endParaRPr lang="en-US" dirty="0"/>
          </a:p>
        </p:txBody>
      </p:sp>
      <p:sp>
        <p:nvSpPr>
          <p:cNvPr id="3" name="Text Placeholder 2"/>
          <p:cNvSpPr>
            <a:spLocks noGrp="1"/>
          </p:cNvSpPr>
          <p:nvPr>
            <p:ph type="body" idx="1"/>
          </p:nvPr>
        </p:nvSpPr>
        <p:spPr/>
        <p:txBody>
          <a:bodyPr>
            <a:normAutofit fontScale="92500" lnSpcReduction="20000"/>
          </a:bodyPr>
          <a:lstStyle/>
          <a:p>
            <a:r>
              <a:rPr lang="is-IS" dirty="0" smtClean="0"/>
              <a:t>Landnámsmenn fluttu með sér kýr frá heimaslóðum í Noregi.</a:t>
            </a:r>
            <a:endParaRPr lang="en-US" dirty="0"/>
          </a:p>
        </p:txBody>
      </p:sp>
      <p:sp>
        <p:nvSpPr>
          <p:cNvPr id="5" name="Text Placeholder 4"/>
          <p:cNvSpPr>
            <a:spLocks noGrp="1"/>
          </p:cNvSpPr>
          <p:nvPr>
            <p:ph type="body" sz="quarter" idx="3"/>
          </p:nvPr>
        </p:nvSpPr>
        <p:spPr>
          <a:xfrm>
            <a:off x="4645025" y="1535112"/>
            <a:ext cx="4041775" cy="1284287"/>
          </a:xfrm>
        </p:spPr>
        <p:txBody>
          <a:bodyPr>
            <a:normAutofit fontScale="92500" lnSpcReduction="20000"/>
          </a:bodyPr>
          <a:lstStyle/>
          <a:p>
            <a:pPr algn="ctr"/>
            <a:r>
              <a:rPr lang="is-IS" dirty="0" smtClean="0"/>
              <a:t>Nýting afurðanna  var mikilvægur hluti næringarinnar.</a:t>
            </a:r>
          </a:p>
          <a:p>
            <a:pPr algn="ctr"/>
            <a:r>
              <a:rPr lang="is-IS" dirty="0" smtClean="0"/>
              <a:t>Kýrin var notuð við landnám kvenna.</a:t>
            </a:r>
            <a:endParaRPr lang="en-US" dirty="0"/>
          </a:p>
        </p:txBody>
      </p:sp>
      <p:sp>
        <p:nvSpPr>
          <p:cNvPr id="7" name="Footer Placeholder 6"/>
          <p:cNvSpPr>
            <a:spLocks noGrp="1"/>
          </p:cNvSpPr>
          <p:nvPr>
            <p:ph type="ftr" sz="quarter" idx="11"/>
          </p:nvPr>
        </p:nvSpPr>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p:cNvPicPr>
            <a:picLocks noGrp="1" noChangeAspect="1" noChangeArrowheads="1"/>
          </p:cNvPicPr>
          <p:nvPr>
            <p:ph sz="half" idx="2"/>
          </p:nvPr>
        </p:nvPicPr>
        <p:blipFill>
          <a:blip r:embed="rId3"/>
          <a:srcRect/>
          <a:stretch>
            <a:fillRect/>
          </a:stretch>
        </p:blipFill>
        <p:spPr bwMode="auto">
          <a:xfrm>
            <a:off x="533400" y="2819400"/>
            <a:ext cx="3810000" cy="2543175"/>
          </a:xfrm>
          <a:prstGeom prst="rect">
            <a:avLst/>
          </a:prstGeom>
          <a:noFill/>
          <a:ln w="9525">
            <a:noFill/>
            <a:miter lim="800000"/>
            <a:headEnd/>
            <a:tailEnd/>
          </a:ln>
        </p:spPr>
      </p:pic>
      <p:pic>
        <p:nvPicPr>
          <p:cNvPr id="1026" name="Picture 2"/>
          <p:cNvPicPr>
            <a:picLocks noGrp="1" noChangeAspect="1" noChangeArrowheads="1"/>
          </p:cNvPicPr>
          <p:nvPr>
            <p:ph sz="quarter" idx="4"/>
          </p:nvPr>
        </p:nvPicPr>
        <p:blipFill>
          <a:blip r:embed="rId4"/>
          <a:srcRect/>
          <a:stretch>
            <a:fillRect/>
          </a:stretch>
        </p:blipFill>
        <p:spPr bwMode="auto">
          <a:xfrm>
            <a:off x="4800600" y="2819400"/>
            <a:ext cx="376164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Volg úr spena og súr úr sánum</a:t>
            </a:r>
            <a:endParaRPr lang="en-US" dirty="0"/>
          </a:p>
        </p:txBody>
      </p:sp>
      <p:sp>
        <p:nvSpPr>
          <p:cNvPr id="3" name="Text Placeholder 2"/>
          <p:cNvSpPr>
            <a:spLocks noGrp="1"/>
          </p:cNvSpPr>
          <p:nvPr>
            <p:ph type="body" idx="1"/>
          </p:nvPr>
        </p:nvSpPr>
        <p:spPr/>
        <p:txBody>
          <a:bodyPr>
            <a:normAutofit fontScale="92500"/>
          </a:bodyPr>
          <a:lstStyle/>
          <a:p>
            <a:r>
              <a:rPr lang="is-IS" dirty="0" smtClean="0"/>
              <a:t>Mjaltir eru vakt bónda og frúar.</a:t>
            </a:r>
            <a:endParaRPr lang="en-US" dirty="0"/>
          </a:p>
        </p:txBody>
      </p:sp>
      <p:sp>
        <p:nvSpPr>
          <p:cNvPr id="5" name="Text Placeholder 4"/>
          <p:cNvSpPr>
            <a:spLocks noGrp="1"/>
          </p:cNvSpPr>
          <p:nvPr>
            <p:ph type="body" sz="quarter" idx="3"/>
          </p:nvPr>
        </p:nvSpPr>
        <p:spPr/>
        <p:txBody>
          <a:bodyPr>
            <a:normAutofit fontScale="92500"/>
          </a:bodyPr>
          <a:lstStyle/>
          <a:p>
            <a:r>
              <a:rPr lang="is-IS" dirty="0" smtClean="0"/>
              <a:t>Skyr var gert og geymt í tunnum.</a:t>
            </a:r>
            <a:endParaRPr lang="en-US" dirty="0"/>
          </a:p>
        </p:txBody>
      </p:sp>
      <p:sp>
        <p:nvSpPr>
          <p:cNvPr id="7" name="Footer Placeholder 6"/>
          <p:cNvSpPr>
            <a:spLocks noGrp="1"/>
          </p:cNvSpPr>
          <p:nvPr>
            <p:ph type="ftr" sz="quarter" idx="11"/>
          </p:nvPr>
        </p:nvSpPr>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2052" name="Picture 4"/>
          <p:cNvPicPr>
            <a:picLocks noGrp="1" noChangeAspect="1" noChangeArrowheads="1"/>
          </p:cNvPicPr>
          <p:nvPr>
            <p:ph sz="quarter" idx="4"/>
          </p:nvPr>
        </p:nvPicPr>
        <p:blipFill>
          <a:blip r:embed="rId3"/>
          <a:srcRect/>
          <a:stretch>
            <a:fillRect/>
          </a:stretch>
        </p:blipFill>
        <p:spPr bwMode="auto">
          <a:xfrm>
            <a:off x="4724400" y="2271952"/>
            <a:ext cx="3939493" cy="3747848"/>
          </a:xfrm>
          <a:prstGeom prst="rect">
            <a:avLst/>
          </a:prstGeom>
          <a:noFill/>
          <a:ln w="9525">
            <a:noFill/>
            <a:miter lim="800000"/>
            <a:headEnd/>
            <a:tailEnd/>
          </a:ln>
        </p:spPr>
      </p:pic>
      <p:pic>
        <p:nvPicPr>
          <p:cNvPr id="2053" name="Picture 5"/>
          <p:cNvPicPr>
            <a:picLocks noGrp="1" noChangeAspect="1" noChangeArrowheads="1"/>
          </p:cNvPicPr>
          <p:nvPr>
            <p:ph sz="half" idx="2"/>
          </p:nvPr>
        </p:nvPicPr>
        <p:blipFill>
          <a:blip r:embed="rId4"/>
          <a:srcRect/>
          <a:stretch>
            <a:fillRect/>
          </a:stretch>
        </p:blipFill>
        <p:spPr bwMode="auto">
          <a:xfrm>
            <a:off x="457200" y="2590800"/>
            <a:ext cx="4040188" cy="303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Kýr í fjósum.</a:t>
            </a:r>
            <a:endParaRPr lang="en-US" dirty="0"/>
          </a:p>
        </p:txBody>
      </p:sp>
      <p:sp>
        <p:nvSpPr>
          <p:cNvPr id="3" name="Text Placeholder 2"/>
          <p:cNvSpPr>
            <a:spLocks noGrp="1"/>
          </p:cNvSpPr>
          <p:nvPr>
            <p:ph type="body" idx="1"/>
          </p:nvPr>
        </p:nvSpPr>
        <p:spPr/>
        <p:txBody>
          <a:bodyPr>
            <a:normAutofit fontScale="92500" lnSpcReduction="20000"/>
          </a:bodyPr>
          <a:lstStyle/>
          <a:p>
            <a:r>
              <a:rPr lang="is-IS" dirty="0" smtClean="0"/>
              <a:t>Rúst Fornafjóss í Álftaveri talin vera  frá því um 1700</a:t>
            </a:r>
            <a:endParaRPr lang="en-US" dirty="0"/>
          </a:p>
        </p:txBody>
      </p:sp>
      <p:sp>
        <p:nvSpPr>
          <p:cNvPr id="5" name="Text Placeholder 4"/>
          <p:cNvSpPr>
            <a:spLocks noGrp="1"/>
          </p:cNvSpPr>
          <p:nvPr>
            <p:ph type="body" sz="quarter" idx="3"/>
          </p:nvPr>
        </p:nvSpPr>
        <p:spPr/>
        <p:txBody>
          <a:bodyPr>
            <a:normAutofit fontScale="92500"/>
          </a:bodyPr>
          <a:lstStyle/>
          <a:p>
            <a:r>
              <a:rPr lang="en-US" dirty="0" err="1" smtClean="0"/>
              <a:t>Krossfjós</a:t>
            </a:r>
            <a:r>
              <a:rPr lang="en-US" dirty="0" smtClean="0"/>
              <a:t> </a:t>
            </a:r>
            <a:r>
              <a:rPr lang="en-US" dirty="0" err="1" smtClean="0"/>
              <a:t>frá</a:t>
            </a:r>
            <a:r>
              <a:rPr lang="en-US" dirty="0" smtClean="0"/>
              <a:t> </a:t>
            </a:r>
            <a:r>
              <a:rPr lang="en-US" dirty="0" err="1" smtClean="0"/>
              <a:t>Húsum</a:t>
            </a:r>
            <a:r>
              <a:rPr lang="en-US" dirty="0" smtClean="0"/>
              <a:t> í </a:t>
            </a:r>
            <a:r>
              <a:rPr lang="en-US" dirty="0" err="1" smtClean="0"/>
              <a:t>Ásahreppi</a:t>
            </a:r>
            <a:endParaRPr lang="en-US" dirty="0"/>
          </a:p>
        </p:txBody>
      </p:sp>
      <p:sp>
        <p:nvSpPr>
          <p:cNvPr id="7" name="Footer Placeholder 6"/>
          <p:cNvSpPr>
            <a:spLocks noGrp="1"/>
          </p:cNvSpPr>
          <p:nvPr>
            <p:ph type="ftr" sz="quarter" idx="11"/>
          </p:nvPr>
        </p:nvSpPr>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3074" name="Picture 2"/>
          <p:cNvPicPr>
            <a:picLocks noGrp="1" noChangeAspect="1" noChangeArrowheads="1"/>
          </p:cNvPicPr>
          <p:nvPr>
            <p:ph sz="half" idx="2"/>
          </p:nvPr>
        </p:nvPicPr>
        <p:blipFill>
          <a:blip r:embed="rId3"/>
          <a:srcRect/>
          <a:stretch>
            <a:fillRect/>
          </a:stretch>
        </p:blipFill>
        <p:spPr bwMode="auto">
          <a:xfrm>
            <a:off x="1066800" y="2438400"/>
            <a:ext cx="2735507" cy="3951288"/>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4"/>
          <a:srcRect/>
          <a:stretch>
            <a:fillRect/>
          </a:stretch>
        </p:blipFill>
        <p:spPr bwMode="auto">
          <a:xfrm>
            <a:off x="4038600" y="2438400"/>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Betri nýting afurða og hitans.</a:t>
            </a:r>
            <a:endParaRPr lang="en-US" dirty="0"/>
          </a:p>
        </p:txBody>
      </p:sp>
      <p:sp>
        <p:nvSpPr>
          <p:cNvPr id="3" name="Text Placeholder 2"/>
          <p:cNvSpPr>
            <a:spLocks noGrp="1"/>
          </p:cNvSpPr>
          <p:nvPr>
            <p:ph type="body" idx="1"/>
          </p:nvPr>
        </p:nvSpPr>
        <p:spPr/>
        <p:txBody>
          <a:bodyPr/>
          <a:lstStyle/>
          <a:p>
            <a:pPr algn="ctr"/>
            <a:r>
              <a:rPr lang="is-IS" dirty="0" smtClean="0"/>
              <a:t>Bærinn Skál á Síðu</a:t>
            </a:r>
            <a:endParaRPr lang="en-US" dirty="0"/>
          </a:p>
        </p:txBody>
      </p:sp>
      <p:sp>
        <p:nvSpPr>
          <p:cNvPr id="5" name="Text Placeholder 4"/>
          <p:cNvSpPr>
            <a:spLocks noGrp="1"/>
          </p:cNvSpPr>
          <p:nvPr>
            <p:ph type="body" sz="quarter" idx="3"/>
          </p:nvPr>
        </p:nvSpPr>
        <p:spPr/>
        <p:txBody>
          <a:bodyPr>
            <a:normAutofit/>
          </a:bodyPr>
          <a:lstStyle/>
          <a:p>
            <a:pPr algn="ctr"/>
            <a:r>
              <a:rPr lang="is-IS" b="0" dirty="0" smtClean="0"/>
              <a:t>Baðstofan fyrir ofan fjósið.</a:t>
            </a:r>
            <a:endParaRPr lang="en-US" b="0" dirty="0"/>
          </a:p>
        </p:txBody>
      </p:sp>
      <p:sp>
        <p:nvSpPr>
          <p:cNvPr id="7" name="Footer Placeholder 6"/>
          <p:cNvSpPr>
            <a:spLocks noGrp="1"/>
          </p:cNvSpPr>
          <p:nvPr>
            <p:ph type="ftr" sz="quarter" idx="11"/>
          </p:nvPr>
        </p:nvSpPr>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pic>
        <p:nvPicPr>
          <p:cNvPr id="4101" name="Picture 5"/>
          <p:cNvPicPr>
            <a:picLocks noGrp="1" noChangeAspect="1" noChangeArrowheads="1"/>
          </p:cNvPicPr>
          <p:nvPr>
            <p:ph sz="quarter" idx="4"/>
          </p:nvPr>
        </p:nvPicPr>
        <p:blipFill>
          <a:blip r:embed="rId3"/>
          <a:srcRect/>
          <a:stretch>
            <a:fillRect/>
          </a:stretch>
        </p:blipFill>
        <p:spPr bwMode="auto">
          <a:xfrm>
            <a:off x="4645025" y="2634853"/>
            <a:ext cx="4041775" cy="3031331"/>
          </a:xfrm>
          <a:prstGeom prst="rect">
            <a:avLst/>
          </a:prstGeom>
          <a:noFill/>
          <a:ln w="9525">
            <a:noFill/>
            <a:miter lim="800000"/>
            <a:headEnd/>
            <a:tailEnd/>
          </a:ln>
        </p:spPr>
      </p:pic>
      <p:pic>
        <p:nvPicPr>
          <p:cNvPr id="4104" name="Picture 8"/>
          <p:cNvPicPr>
            <a:picLocks noGrp="1" noChangeAspect="1" noChangeArrowheads="1"/>
          </p:cNvPicPr>
          <p:nvPr>
            <p:ph sz="half" idx="2"/>
          </p:nvPr>
        </p:nvPicPr>
        <p:blipFill>
          <a:blip r:embed="rId4"/>
          <a:srcRect/>
          <a:stretch>
            <a:fillRect/>
          </a:stretch>
        </p:blipFill>
        <p:spPr bwMode="auto">
          <a:xfrm>
            <a:off x="304799" y="2711844"/>
            <a:ext cx="4074698" cy="2698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Þróun í fjósbyggingum.</a:t>
            </a:r>
            <a:endParaRPr lang="en-US" dirty="0"/>
          </a:p>
        </p:txBody>
      </p:sp>
      <p:sp>
        <p:nvSpPr>
          <p:cNvPr id="3" name="Text Placeholder 2"/>
          <p:cNvSpPr>
            <a:spLocks noGrp="1"/>
          </p:cNvSpPr>
          <p:nvPr>
            <p:ph type="body" idx="1"/>
          </p:nvPr>
        </p:nvSpPr>
        <p:spPr/>
        <p:txBody>
          <a:bodyPr/>
          <a:lstStyle/>
          <a:p>
            <a:pPr algn="ctr"/>
            <a:r>
              <a:rPr lang="is-IS" dirty="0" smtClean="0"/>
              <a:t>Seljaland í Reykjavík</a:t>
            </a:r>
            <a:endParaRPr lang="en-US" dirty="0"/>
          </a:p>
        </p:txBody>
      </p:sp>
      <p:sp>
        <p:nvSpPr>
          <p:cNvPr id="5" name="Text Placeholder 4"/>
          <p:cNvSpPr>
            <a:spLocks noGrp="1"/>
          </p:cNvSpPr>
          <p:nvPr>
            <p:ph type="body" sz="quarter" idx="3"/>
          </p:nvPr>
        </p:nvSpPr>
        <p:spPr/>
        <p:txBody>
          <a:bodyPr>
            <a:normAutofit fontScale="92500"/>
          </a:bodyPr>
          <a:lstStyle/>
          <a:p>
            <a:pPr algn="ctr"/>
            <a:r>
              <a:rPr lang="is-IS" dirty="0" smtClean="0"/>
              <a:t>Þorvaldseyri undir Eyjafjöllum.</a:t>
            </a:r>
            <a:endParaRPr lang="en-US" dirty="0"/>
          </a:p>
        </p:txBody>
      </p:sp>
      <p:sp>
        <p:nvSpPr>
          <p:cNvPr id="7" name="Footer Placeholder 6"/>
          <p:cNvSpPr>
            <a:spLocks noGrp="1"/>
          </p:cNvSpPr>
          <p:nvPr>
            <p:ph type="ftr" sz="quarter" idx="11"/>
          </p:nvPr>
        </p:nvSpPr>
        <p:spPr/>
        <p:txBody>
          <a:bodyPr/>
          <a:lstStyle/>
          <a:p>
            <a:r>
              <a:rPr lang="en-US" dirty="0" err="1" smtClean="0"/>
              <a:t>Njörður</a:t>
            </a:r>
            <a:r>
              <a:rPr lang="en-US" dirty="0" smtClean="0"/>
              <a:t> </a:t>
            </a:r>
            <a:r>
              <a:rPr lang="en-US" dirty="0" err="1" smtClean="0"/>
              <a:t>Helgason</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5122" name="Picture 2"/>
          <p:cNvPicPr>
            <a:picLocks noGrp="1" noChangeAspect="1" noChangeArrowheads="1"/>
          </p:cNvPicPr>
          <p:nvPr>
            <p:ph sz="half" idx="2"/>
          </p:nvPr>
        </p:nvPicPr>
        <p:blipFill>
          <a:blip r:embed="rId3"/>
          <a:srcRect/>
          <a:stretch>
            <a:fillRect/>
          </a:stretch>
        </p:blipFill>
        <p:spPr bwMode="auto">
          <a:xfrm>
            <a:off x="228600" y="2362200"/>
            <a:ext cx="3887788" cy="3504837"/>
          </a:xfrm>
          <a:prstGeom prst="rect">
            <a:avLst/>
          </a:prstGeom>
          <a:noFill/>
          <a:ln w="9525">
            <a:noFill/>
            <a:miter lim="800000"/>
            <a:headEnd/>
            <a:tailEnd/>
          </a:ln>
        </p:spPr>
      </p:pic>
      <p:pic>
        <p:nvPicPr>
          <p:cNvPr id="1027" name="Picture 3"/>
          <p:cNvPicPr>
            <a:picLocks noGrp="1" noChangeAspect="1" noChangeArrowheads="1"/>
          </p:cNvPicPr>
          <p:nvPr>
            <p:ph sz="quarter" idx="4"/>
          </p:nvPr>
        </p:nvPicPr>
        <p:blipFill>
          <a:blip r:embed="rId4"/>
          <a:srcRect/>
          <a:stretch>
            <a:fillRect/>
          </a:stretch>
        </p:blipFill>
        <p:spPr bwMode="auto">
          <a:xfrm>
            <a:off x="4343400" y="2438400"/>
            <a:ext cx="462100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Breyting í tækjabúnaði.</a:t>
            </a:r>
            <a:endParaRPr lang="en-US" dirty="0"/>
          </a:p>
        </p:txBody>
      </p:sp>
      <p:sp>
        <p:nvSpPr>
          <p:cNvPr id="3" name="Text Placeholder 2"/>
          <p:cNvSpPr>
            <a:spLocks noGrp="1"/>
          </p:cNvSpPr>
          <p:nvPr>
            <p:ph type="body" idx="1"/>
          </p:nvPr>
        </p:nvSpPr>
        <p:spPr/>
        <p:txBody>
          <a:bodyPr/>
          <a:lstStyle/>
          <a:p>
            <a:pPr algn="ctr"/>
            <a:r>
              <a:rPr lang="is-IS" dirty="0" smtClean="0"/>
              <a:t>Allt var gert með höndunum.</a:t>
            </a:r>
            <a:endParaRPr lang="en-US" dirty="0"/>
          </a:p>
        </p:txBody>
      </p:sp>
      <p:sp>
        <p:nvSpPr>
          <p:cNvPr id="5" name="Text Placeholder 4"/>
          <p:cNvSpPr>
            <a:spLocks noGrp="1"/>
          </p:cNvSpPr>
          <p:nvPr>
            <p:ph type="body" sz="quarter" idx="3"/>
          </p:nvPr>
        </p:nvSpPr>
        <p:spPr/>
        <p:txBody>
          <a:bodyPr/>
          <a:lstStyle/>
          <a:p>
            <a:pPr algn="ctr"/>
            <a:r>
              <a:rPr lang="is-IS" dirty="0" smtClean="0"/>
              <a:t>Allt er orðið sjálfvirkt</a:t>
            </a:r>
            <a:endParaRPr lang="en-US" dirty="0"/>
          </a:p>
        </p:txBody>
      </p:sp>
      <p:sp>
        <p:nvSpPr>
          <p:cNvPr id="7" name="Footer Placeholder 6"/>
          <p:cNvSpPr>
            <a:spLocks noGrp="1"/>
          </p:cNvSpPr>
          <p:nvPr>
            <p:ph type="ftr" sz="quarter" idx="11"/>
          </p:nvPr>
        </p:nvSpPr>
        <p:spPr>
          <a:xfrm>
            <a:off x="3124200" y="6324600"/>
            <a:ext cx="2895600" cy="365125"/>
          </a:xfrm>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pic>
        <p:nvPicPr>
          <p:cNvPr id="6146" name="Picture 2"/>
          <p:cNvPicPr>
            <a:picLocks noGrp="1" noChangeAspect="1" noChangeArrowheads="1"/>
          </p:cNvPicPr>
          <p:nvPr>
            <p:ph sz="half" idx="2"/>
          </p:nvPr>
        </p:nvPicPr>
        <p:blipFill>
          <a:blip r:embed="rId3"/>
          <a:srcRect/>
          <a:stretch>
            <a:fillRect/>
          </a:stretch>
        </p:blipFill>
        <p:spPr bwMode="auto">
          <a:xfrm>
            <a:off x="457200" y="2638815"/>
            <a:ext cx="4040188" cy="3023407"/>
          </a:xfrm>
          <a:prstGeom prst="rect">
            <a:avLst/>
          </a:prstGeom>
          <a:noFill/>
          <a:ln w="9525">
            <a:noFill/>
            <a:miter lim="800000"/>
            <a:headEnd/>
            <a:tailEnd/>
          </a:ln>
        </p:spPr>
      </p:pic>
      <p:pic>
        <p:nvPicPr>
          <p:cNvPr id="6147" name="Picture 3"/>
          <p:cNvPicPr>
            <a:picLocks noGrp="1" noChangeAspect="1" noChangeArrowheads="1"/>
          </p:cNvPicPr>
          <p:nvPr>
            <p:ph sz="quarter" idx="4"/>
          </p:nvPr>
        </p:nvPicPr>
        <p:blipFill>
          <a:blip r:embed="rId4"/>
          <a:srcRect/>
          <a:stretch>
            <a:fillRect/>
          </a:stretch>
        </p:blipFill>
        <p:spPr bwMode="auto">
          <a:xfrm>
            <a:off x="4645025" y="2806268"/>
            <a:ext cx="4041775" cy="2688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Úrvinnsla afurðanna.</a:t>
            </a:r>
            <a:endParaRPr lang="en-US" dirty="0"/>
          </a:p>
        </p:txBody>
      </p:sp>
      <p:sp>
        <p:nvSpPr>
          <p:cNvPr id="3" name="Text Placeholder 2"/>
          <p:cNvSpPr>
            <a:spLocks noGrp="1"/>
          </p:cNvSpPr>
          <p:nvPr>
            <p:ph type="body" idx="1"/>
          </p:nvPr>
        </p:nvSpPr>
        <p:spPr/>
        <p:txBody>
          <a:bodyPr/>
          <a:lstStyle/>
          <a:p>
            <a:pPr algn="ctr"/>
            <a:r>
              <a:rPr lang="is-IS" dirty="0" smtClean="0"/>
              <a:t>Gömul verkfæri.</a:t>
            </a:r>
            <a:endParaRPr lang="en-US" dirty="0"/>
          </a:p>
        </p:txBody>
      </p:sp>
      <p:sp>
        <p:nvSpPr>
          <p:cNvPr id="5" name="Text Placeholder 4"/>
          <p:cNvSpPr>
            <a:spLocks noGrp="1"/>
          </p:cNvSpPr>
          <p:nvPr>
            <p:ph type="body" sz="quarter" idx="3"/>
          </p:nvPr>
        </p:nvSpPr>
        <p:spPr/>
        <p:txBody>
          <a:bodyPr/>
          <a:lstStyle/>
          <a:p>
            <a:pPr algn="ctr"/>
            <a:r>
              <a:rPr lang="is-IS" dirty="0" smtClean="0"/>
              <a:t>Framför í tækjabúaði.</a:t>
            </a:r>
            <a:endParaRPr lang="en-US" dirty="0"/>
          </a:p>
        </p:txBody>
      </p:sp>
      <p:sp>
        <p:nvSpPr>
          <p:cNvPr id="7" name="Footer Placeholder 6"/>
          <p:cNvSpPr>
            <a:spLocks noGrp="1"/>
          </p:cNvSpPr>
          <p:nvPr>
            <p:ph type="ftr" sz="quarter" idx="11"/>
          </p:nvPr>
        </p:nvSpPr>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pic>
        <p:nvPicPr>
          <p:cNvPr id="7172" name="Picture 4"/>
          <p:cNvPicPr>
            <a:picLocks noGrp="1" noChangeAspect="1" noChangeArrowheads="1"/>
          </p:cNvPicPr>
          <p:nvPr>
            <p:ph sz="half" idx="2"/>
          </p:nvPr>
        </p:nvPicPr>
        <p:blipFill>
          <a:blip r:embed="rId3"/>
          <a:srcRect/>
          <a:stretch>
            <a:fillRect/>
          </a:stretch>
        </p:blipFill>
        <p:spPr bwMode="auto">
          <a:xfrm>
            <a:off x="572294" y="2883694"/>
            <a:ext cx="3810000" cy="2533650"/>
          </a:xfrm>
          <a:prstGeom prst="rect">
            <a:avLst/>
          </a:prstGeom>
          <a:noFill/>
          <a:ln w="9525">
            <a:noFill/>
            <a:miter lim="800000"/>
            <a:headEnd/>
            <a:tailEnd/>
          </a:ln>
        </p:spPr>
      </p:pic>
      <p:pic>
        <p:nvPicPr>
          <p:cNvPr id="7173" name="Picture 5"/>
          <p:cNvPicPr>
            <a:picLocks noGrp="1" noChangeAspect="1" noChangeArrowheads="1"/>
          </p:cNvPicPr>
          <p:nvPr>
            <p:ph sz="quarter" idx="4"/>
          </p:nvPr>
        </p:nvPicPr>
        <p:blipFill>
          <a:blip r:embed="rId4"/>
          <a:srcRect/>
          <a:stretch>
            <a:fillRect/>
          </a:stretch>
        </p:blipFill>
        <p:spPr bwMode="auto">
          <a:xfrm>
            <a:off x="4783533" y="2895600"/>
            <a:ext cx="3750867" cy="2500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Úrvinnsla í samvinnu</a:t>
            </a:r>
            <a:endParaRPr lang="en-US" dirty="0"/>
          </a:p>
        </p:txBody>
      </p:sp>
      <p:sp>
        <p:nvSpPr>
          <p:cNvPr id="3" name="Text Placeholder 2"/>
          <p:cNvSpPr>
            <a:spLocks noGrp="1"/>
          </p:cNvSpPr>
          <p:nvPr>
            <p:ph type="body" idx="1"/>
          </p:nvPr>
        </p:nvSpPr>
        <p:spPr/>
        <p:txBody>
          <a:bodyPr>
            <a:normAutofit fontScale="92500" lnSpcReduction="20000"/>
          </a:bodyPr>
          <a:lstStyle/>
          <a:p>
            <a:r>
              <a:rPr lang="is-IS" dirty="0" smtClean="0"/>
              <a:t>Rjómabúið Baugsstöðum. Stofnað 1904 af 48 bændum.</a:t>
            </a:r>
            <a:endParaRPr lang="en-US" dirty="0"/>
          </a:p>
        </p:txBody>
      </p:sp>
      <p:sp>
        <p:nvSpPr>
          <p:cNvPr id="5" name="Text Placeholder 4"/>
          <p:cNvSpPr>
            <a:spLocks noGrp="1"/>
          </p:cNvSpPr>
          <p:nvPr>
            <p:ph type="body" sz="quarter" idx="3"/>
          </p:nvPr>
        </p:nvSpPr>
        <p:spPr>
          <a:xfrm>
            <a:off x="4645025" y="1535112"/>
            <a:ext cx="4041775" cy="903287"/>
          </a:xfrm>
        </p:spPr>
        <p:txBody>
          <a:bodyPr>
            <a:normAutofit fontScale="85000" lnSpcReduction="20000"/>
          </a:bodyPr>
          <a:lstStyle/>
          <a:p>
            <a:r>
              <a:rPr lang="is-IS" dirty="0" smtClean="0"/>
              <a:t>Mjólkurbílar sækja afurðirnar til bænda. Mjólkurstöðvarnar vinna úr henni vörur fyrir neytendur.</a:t>
            </a:r>
            <a:endParaRPr lang="en-US" dirty="0"/>
          </a:p>
        </p:txBody>
      </p:sp>
      <p:sp>
        <p:nvSpPr>
          <p:cNvPr id="7" name="Footer Placeholder 6"/>
          <p:cNvSpPr>
            <a:spLocks noGrp="1"/>
          </p:cNvSpPr>
          <p:nvPr>
            <p:ph type="ftr" sz="quarter" idx="11"/>
          </p:nvPr>
        </p:nvSpPr>
        <p:spPr/>
        <p:txBody>
          <a:bodyPr/>
          <a:lstStyle/>
          <a:p>
            <a:r>
              <a:rPr lang="en-US" smtClean="0"/>
              <a:t>Njörður Helgason</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pic>
        <p:nvPicPr>
          <p:cNvPr id="8194" name="Picture 2"/>
          <p:cNvPicPr>
            <a:picLocks noGrp="1" noChangeAspect="1" noChangeArrowheads="1"/>
          </p:cNvPicPr>
          <p:nvPr>
            <p:ph sz="half" idx="2"/>
          </p:nvPr>
        </p:nvPicPr>
        <p:blipFill>
          <a:blip r:embed="rId3"/>
          <a:srcRect/>
          <a:stretch>
            <a:fillRect/>
          </a:stretch>
        </p:blipFill>
        <p:spPr bwMode="auto">
          <a:xfrm>
            <a:off x="457200" y="2801096"/>
            <a:ext cx="4040188" cy="2698846"/>
          </a:xfrm>
          <a:prstGeom prst="rect">
            <a:avLst/>
          </a:prstGeom>
          <a:noFill/>
          <a:ln w="9525">
            <a:noFill/>
            <a:miter lim="800000"/>
            <a:headEnd/>
            <a:tailEnd/>
          </a:ln>
        </p:spPr>
      </p:pic>
      <p:pic>
        <p:nvPicPr>
          <p:cNvPr id="8195" name="Picture 3"/>
          <p:cNvPicPr>
            <a:picLocks noGrp="1" noChangeAspect="1" noChangeArrowheads="1"/>
          </p:cNvPicPr>
          <p:nvPr>
            <p:ph sz="quarter" idx="4"/>
          </p:nvPr>
        </p:nvPicPr>
        <p:blipFill>
          <a:blip r:embed="rId4"/>
          <a:srcRect/>
          <a:stretch>
            <a:fillRect/>
          </a:stretch>
        </p:blipFill>
        <p:spPr bwMode="auto">
          <a:xfrm>
            <a:off x="4760912" y="2721769"/>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1034</Words>
  <Application>Microsoft Office PowerPoint</Application>
  <PresentationFormat>On-screen Show (4:3)</PresentationFormat>
  <Paragraphs>77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Mjólkurkýr og nýting afurðanna</vt:lpstr>
      <vt:lpstr>Upphafið á Íslandi</vt:lpstr>
      <vt:lpstr>Volg úr spena og súr úr sánum</vt:lpstr>
      <vt:lpstr>Kýr í fjósum.</vt:lpstr>
      <vt:lpstr>Betri nýting afurða og hitans.</vt:lpstr>
      <vt:lpstr>Þróun í fjósbyggingum.</vt:lpstr>
      <vt:lpstr>Breyting í tækjabúnaði.</vt:lpstr>
      <vt:lpstr>Úrvinnsla afurðanna.</vt:lpstr>
      <vt:lpstr>Úrvinnsla í samvinnu</vt:lpstr>
      <vt:lpstr>Afurðir gleðja neytendur og bændur</vt:lpstr>
      <vt:lpstr>Skál og þakkir!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Njörður</cp:lastModifiedBy>
  <cp:revision>43</cp:revision>
  <dcterms:created xsi:type="dcterms:W3CDTF">2006-08-16T00:00:00Z</dcterms:created>
  <dcterms:modified xsi:type="dcterms:W3CDTF">2009-10-27T23:04:25Z</dcterms:modified>
</cp:coreProperties>
</file>